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e6c820c19bb41ef" /><Relationship Type="http://schemas.openxmlformats.org/officeDocument/2006/relationships/extended-properties" Target="/docProps/app.xml" Id="Ra741ab51ea2548d5" /><Relationship Type="http://schemas.openxmlformats.org/officeDocument/2006/relationships/officeDocument" Target="/ppt/presentation.xml" Id="Ra6c01fc42c804bb2" /></Relationships>
</file>

<file path=ppt/presentation.xml><?xml version="1.0" encoding="utf-8"?>
<p:presentation xmlns:p="http://schemas.openxmlformats.org/presentationml/2006/main">
  <p:sldMasterIdLst>
    <p:sldMasterId xmlns:r="http://schemas.openxmlformats.org/officeDocument/2006/relationships" id="2147483648" r:id="Rb6b15c8ce28e48a8"/>
  </p:sldMasterIdLst>
  <p:notesMasterIdLst>
    <p:notesMasterId xmlns:r="http://schemas.openxmlformats.org/officeDocument/2006/relationships" r:id="Rf6ad909189144fca"/>
  </p:notesMasterIdLst>
  <p:sldIdLst>
    <p:sldId xmlns:r="http://schemas.openxmlformats.org/officeDocument/2006/relationships" id="256" r:id="R254a7d6de4804dc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b12bfdb8e9da4a7e" /><Relationship Type="http://schemas.openxmlformats.org/officeDocument/2006/relationships/slideMaster" Target="/ppt/slideMasters/slideMaster1.xml" Id="Rb6b15c8ce28e48a8" /><Relationship Type="http://schemas.openxmlformats.org/officeDocument/2006/relationships/notesMaster" Target="/ppt/notesMasters/notesMaster1.xml" Id="Rf6ad909189144fca" /><Relationship Type="http://schemas.openxmlformats.org/officeDocument/2006/relationships/presProps" Target="/ppt/presProps.xml" Id="Rcd5b48883e524648" /><Relationship Type="http://schemas.openxmlformats.org/officeDocument/2006/relationships/tableStyles" Target="/ppt/tableStyles.xml" Id="R7430ebaffc8a46bd" /><Relationship Type="http://schemas.openxmlformats.org/officeDocument/2006/relationships/slide" Target="/ppt/slides/slide1.xml" Id="R254a7d6de4804dc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c8d170fe21e436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df3f30087754b3c" /><Relationship Type="http://schemas.openxmlformats.org/officeDocument/2006/relationships/notesMaster" Target="/ppt/notesMasters/notesMaster1.xml" Id="Rfca6984aa47f4f2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waterfall-chart-excel guide, template 2.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Midnight mint.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c1546feb65e482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2f70e3999bb447c" /><Relationship Type="http://schemas.openxmlformats.org/officeDocument/2006/relationships/slideLayout" Target="/ppt/slideLayouts/slideLayout1.xml" Id="R01e6fd4e7d2842d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1e6fd4e7d2842d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00ca67be2a44d24" /><Relationship Type="http://schemas.openxmlformats.org/officeDocument/2006/relationships/notesSlide" Target="/ppt/notesSlides/notesSlide1.xml" Id="R55fe8d182da04042" /></Relationships>
</file>

<file path=ppt/slides/slide1.xml><?xml version="1.0" encoding="utf-8"?>
<p:sld xmlns:p="http://schemas.openxmlformats.org/presentationml/2006/main">
  <p:cSld>
    <p:bg>
      <p:bgPr>
        <a:solidFill xmlns:a="http://schemas.openxmlformats.org/drawingml/2006/main">
          <a:srgbClr val="102D2E"/>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88EC93C9-6233-49E3-9992-6A27C50CF7B0}"/>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3F8F1"/>
                </a:solidFill>
                <a:latin typeface="Helvetica Neue"/>
                <a:ea typeface="Helvetica Neue"/>
                <a:cs typeface="Helvetica Neue"/>
              </a:defRPr>
            </a:pPr>
            <a:r>
              <a:rPr sz="3300" b="1">
                <a:solidFill>
                  <a:srgbClr val="F3F8F1"/>
                </a:solidFill>
                <a:latin typeface="Helvetica Neue"/>
                <a:ea typeface="Helvetica Neue"/>
                <a:cs typeface="Helvetica Neue"/>
              </a:rPr>
              <a:t>Helper-column build</a:t>
            </a:r>
          </a:p>
        </p:txBody>
      </p:sp>
      <p:sp>
        <p:nvSpPr>
          <p:cNvPr id="2" name="">
            <a:extLst xmlns:a="http://schemas.openxmlformats.org/drawingml/2006/main">
              <a:ext uri="{FF2B5EF4-FFF2-40B4-BE49-F238E27FC236}">
                <a16:creationId xmlns:a16="http://schemas.microsoft.com/office/drawing/2014/main" id="{2309BFC8-8E54-4888-85EE-1890305DABF9}"/>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BCD0C8"/>
                </a:solidFill>
                <a:latin typeface="Helvetica Neue"/>
                <a:ea typeface="Helvetica Neue"/>
                <a:cs typeface="Helvetica Neue"/>
              </a:defRPr>
            </a:pPr>
            <a:r>
              <a:rPr sz="1800" b="0">
                <a:solidFill>
                  <a:srgbClr val="BCD0C8"/>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681A2CC0-E7DE-4297-BA3D-E2000DB04CDE}"/>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305653"/>
            </a:solidFill>
          </a:ln>
        </p:spPr>
      </p:sp>
      <p:graphicFrame>
        <p:nvGraphicFramePr>
          <p:cNvPr id="11" name=""/>
          <p:cNvGraphicFramePr/>
          <p:nvPr/>
        </p:nvGraphicFramePr>
        <p:xfrm>
          <a:off xmlns:a="http://schemas.openxmlformats.org/drawingml/2006/main" x="609600" y="2057400"/>
          <a:ext xmlns:a="http://schemas.openxmlformats.org/drawingml/2006/main" cx="10972800" cy="3667125"/>
        </p:xfrm>
        <a:graphic xmlns:a="http://schemas.openxmlformats.org/drawingml/2006/main">
          <a:graphicData uri="http://schemas.openxmlformats.org/drawingml/2006/table">
            <a:tbl>
              <a:tblPr/>
              <a:tblGrid>
                <a:gridCol w="3333750"/>
                <a:gridCol w="3333750"/>
                <a:gridCol w="4305300"/>
              </a:tblGrid>
              <a:tr h="733425">
                <a:tc>
                  <a:txBody>
                    <a:bodyPr>
                      <a:noAutofit/>
                    </a:bodyPr>
                    <a:lstStyle/>
                    <a:p>
                      <a:r>
                        <a:rPr sz="1575" b="1">
                          <a:solidFill>
                            <a:srgbClr val="F3F8F1"/>
                          </a:solidFill>
                          <a:latin typeface="Helvetica Neue"/>
                          <a:ea typeface="Helvetica Neue"/>
                          <a:cs typeface="Helvetica Neue"/>
                        </a:rPr>
                        <a:t>Category</a:t>
                      </a:r>
                    </a:p>
                  </a:txBody>
                  <a:tcPr marL="133350" marR="133350" marT="114300" marB="95250" anchor="ctr">
                    <a:solidFill>
                      <a:srgbClr val="305653"/>
                    </a:solidFill>
                  </a:tcPr>
                </a:tc>
                <a:tc>
                  <a:txBody>
                    <a:bodyPr>
                      <a:noAutofit/>
                    </a:bodyPr>
                    <a:lstStyle/>
                    <a:p>
                      <a:r>
                        <a:rPr sz="1575" b="1">
                          <a:solidFill>
                            <a:srgbClr val="F3F8F1"/>
                          </a:solidFill>
                          <a:latin typeface="Helvetica Neue"/>
                          <a:ea typeface="Helvetica Neue"/>
                          <a:cs typeface="Helvetica Neue"/>
                        </a:rPr>
                        <a:t>Invisible base</a:t>
                      </a:r>
                    </a:p>
                  </a:txBody>
                  <a:tcPr marL="133350" marR="133350" marT="114300" marB="95250" anchor="ctr">
                    <a:solidFill>
                      <a:srgbClr val="305653"/>
                    </a:solidFill>
                  </a:tcPr>
                </a:tc>
                <a:tc>
                  <a:txBody>
                    <a:bodyPr>
                      <a:noAutofit/>
                    </a:bodyPr>
                    <a:lstStyle/>
                    <a:p>
                      <a:r>
                        <a:rPr sz="1575" b="1">
                          <a:solidFill>
                            <a:srgbClr val="F3F8F1"/>
                          </a:solidFill>
                          <a:latin typeface="Helvetica Neue"/>
                          <a:ea typeface="Helvetica Neue"/>
                          <a:cs typeface="Helvetica Neue"/>
                        </a:rPr>
                        <a:t>Movement / total</a:t>
                      </a:r>
                    </a:p>
                  </a:txBody>
                  <a:tcPr marL="133350" marR="133350" marT="114300" marB="95250" anchor="ctr">
                    <a:solidFill>
                      <a:srgbClr val="305653"/>
                    </a:solidFill>
                  </a:tcPr>
                </a:tc>
              </a:tr>
              <a:tr h="733425">
                <a:tc>
                  <a:txBody>
                    <a:bodyPr>
                      <a:noAutofit/>
                    </a:bodyPr>
                    <a:lstStyle/>
                    <a:p>
                      <a:r>
                        <a:rPr sz="1725" b="1">
                          <a:solidFill>
                            <a:srgbClr val="F3F8F1"/>
                          </a:solidFill>
                          <a:latin typeface="Helvetica Neue"/>
                          <a:ea typeface="Helvetica Neue"/>
                          <a:cs typeface="Helvetica Neue"/>
                        </a:rPr>
                        <a:t>Opening</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0</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100 total</a:t>
                      </a:r>
                    </a:p>
                  </a:txBody>
                  <a:tcPr marL="133350" marR="133350" marT="114300" marB="95250" anchor="ctr">
                    <a:solidFill>
                      <a:srgbClr val="102D2E"/>
                    </a:solidFill>
                  </a:tcPr>
                </a:tc>
              </a:tr>
              <a:tr h="733425">
                <a:tc>
                  <a:txBody>
                    <a:bodyPr>
                      <a:noAutofit/>
                    </a:bodyPr>
                    <a:lstStyle/>
                    <a:p>
                      <a:r>
                        <a:rPr sz="1725" b="1">
                          <a:solidFill>
                            <a:srgbClr val="F3F8F1"/>
                          </a:solidFill>
                          <a:latin typeface="Helvetica Neue"/>
                          <a:ea typeface="Helvetica Neue"/>
                          <a:cs typeface="Helvetica Neue"/>
                        </a:rPr>
                        <a:t>Gain</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100</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20 increase</a:t>
                      </a:r>
                    </a:p>
                  </a:txBody>
                  <a:tcPr marL="133350" marR="133350" marT="114300" marB="95250" anchor="ctr">
                    <a:solidFill>
                      <a:srgbClr val="102D2E"/>
                    </a:solidFill>
                  </a:tcPr>
                </a:tc>
              </a:tr>
              <a:tr h="733425">
                <a:tc>
                  <a:txBody>
                    <a:bodyPr>
                      <a:noAutofit/>
                    </a:bodyPr>
                    <a:lstStyle/>
                    <a:p>
                      <a:r>
                        <a:rPr sz="1725" b="1">
                          <a:solidFill>
                            <a:srgbClr val="F3F8F1"/>
                          </a:solidFill>
                          <a:latin typeface="Helvetica Neue"/>
                          <a:ea typeface="Helvetica Neue"/>
                          <a:cs typeface="Helvetica Neue"/>
                        </a:rPr>
                        <a:t>Loss</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110</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10 decrease</a:t>
                      </a:r>
                    </a:p>
                  </a:txBody>
                  <a:tcPr marL="133350" marR="133350" marT="114300" marB="95250" anchor="ctr">
                    <a:solidFill>
                      <a:srgbClr val="102D2E"/>
                    </a:solidFill>
                  </a:tcPr>
                </a:tc>
              </a:tr>
              <a:tr h="733425">
                <a:tc>
                  <a:txBody>
                    <a:bodyPr>
                      <a:noAutofit/>
                    </a:bodyPr>
                    <a:lstStyle/>
                    <a:p>
                      <a:r>
                        <a:rPr sz="1725" b="1">
                          <a:solidFill>
                            <a:srgbClr val="F3F8F1"/>
                          </a:solidFill>
                          <a:latin typeface="Helvetica Neue"/>
                          <a:ea typeface="Helvetica Neue"/>
                          <a:cs typeface="Helvetica Neue"/>
                        </a:rPr>
                        <a:t>Closing</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0</a:t>
                      </a:r>
                    </a:p>
                  </a:txBody>
                  <a:tcPr marL="133350" marR="133350" marT="114300" marB="95250" anchor="ctr">
                    <a:solidFill>
                      <a:srgbClr val="102D2E"/>
                    </a:solidFill>
                  </a:tcPr>
                </a:tc>
                <a:tc>
                  <a:txBody>
                    <a:bodyPr>
                      <a:noAutofit/>
                    </a:bodyPr>
                    <a:lstStyle/>
                    <a:p>
                      <a:r>
                        <a:rPr sz="1725" b="0">
                          <a:solidFill>
                            <a:srgbClr val="F3F8F1"/>
                          </a:solidFill>
                          <a:latin typeface="Helvetica Neue"/>
                          <a:ea typeface="Helvetica Neue"/>
                          <a:cs typeface="Helvetica Neue"/>
                        </a:rPr>
                        <a:t>110 total</a:t>
                      </a:r>
                    </a:p>
                  </a:txBody>
                  <a:tcPr marL="133350" marR="133350" marT="114300" marB="95250" anchor="ctr">
                    <a:solidFill>
                      <a:srgbClr val="102D2E"/>
                    </a:solidFill>
                  </a:tcPr>
                </a:tc>
              </a:tr>
            </a:tbl>
          </a:graphicData>
        </a:graphic>
      </p:graphicFrame>
      <p:sp>
        <p:nvSpPr>
          <p:cNvPr id="5" name="">
            <a:extLst xmlns:a="http://schemas.openxmlformats.org/drawingml/2006/main">
              <a:ext uri="{FF2B5EF4-FFF2-40B4-BE49-F238E27FC236}">
                <a16:creationId xmlns:a16="http://schemas.microsoft.com/office/drawing/2014/main" id="{781B5C8C-5957-4F75-9438-E187EFA3D8E1}"/>
              </a:ext>
            </a:extLst>
          </p:cNvPr>
          <p:cNvSpPr>
            <a:spLocks xmlns:a="http://schemas.openxmlformats.org/drawingml/2006/main" noGrp="1"/>
          </p:cNvSpPr>
          <p:nvPr/>
        </p:nvSpPr>
        <p:spPr>
          <a:xfrm xmlns:a="http://schemas.openxmlformats.org/drawingml/2006/main">
            <a:off x="609600" y="5838825"/>
            <a:ext cx="109728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BCD0C8"/>
                </a:solidFill>
                <a:latin typeface="Helvetica Neue"/>
                <a:ea typeface="Helvetica Neue"/>
                <a:cs typeface="Helvetica Neue"/>
              </a:defRPr>
            </a:pPr>
            <a:r>
              <a:rPr sz="1500" b="0">
                <a:solidFill>
                  <a:srgbClr val="BCD0C8"/>
                </a:solidFill>
                <a:latin typeface="Helvetica Neue"/>
                <a:ea typeface="Helvetica Neue"/>
                <a:cs typeface="Helvetica Neue"/>
              </a:rPr>
              <a:t>Helper convention: base = min(before, after) for positive balances.</a:t>
            </a:r>
          </a:p>
        </p:txBody>
      </p:sp>
      <p:sp>
        <p:nvSpPr>
          <p:cNvPr id="6" name="">
            <a:extLst xmlns:a="http://schemas.openxmlformats.org/drawingml/2006/main">
              <a:ext uri="{FF2B5EF4-FFF2-40B4-BE49-F238E27FC236}">
                <a16:creationId xmlns:a16="http://schemas.microsoft.com/office/drawing/2014/main" id="{70B740D1-DDE5-47F9-B3E1-FFFECE82F33F}"/>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BCD0C8"/>
                </a:solidFill>
                <a:latin typeface="Helvetica Neue"/>
                <a:ea typeface="Helvetica Neue"/>
                <a:cs typeface="Helvetica Neue"/>
              </a:defRPr>
            </a:pPr>
            <a:r>
              <a:rPr sz="1200" b="0">
                <a:solidFill>
                  <a:srgbClr val="BCD0C8"/>
                </a:solidFill>
                <a:latin typeface="Helvetica Neue"/>
                <a:ea typeface="Helvetica Neue"/>
                <a:cs typeface="Helvetica Neue"/>
              </a:rPr>
              <a:t>Illustrative example. Replace assumptions and evidence before use.</a:t>
            </a:r>
          </a:p>
        </p:txBody>
      </p:sp>
      <p:sp>
        <p:nvSpPr>
          <p:cNvPr id="7" name="">
            <a:extLst xmlns:a="http://schemas.openxmlformats.org/drawingml/2006/main">
              <a:ext uri="{FF2B5EF4-FFF2-40B4-BE49-F238E27FC236}">
                <a16:creationId xmlns:a16="http://schemas.microsoft.com/office/drawing/2014/main" id="{2E339798-7A89-464D-AB9F-99D1D62858F6}"/>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3F8F1"/>
                </a:solidFill>
                <a:latin typeface="Helvetica Neue"/>
                <a:ea typeface="Helvetica Neue"/>
                <a:cs typeface="Helvetica Neue"/>
              </a:defRPr>
            </a:pPr>
            <a:r>
              <a:rPr sz="1350" b="1">
                <a:solidFill>
                  <a:srgbClr val="F3F8F1"/>
                </a:solidFill>
                <a:latin typeface="Helvetica Neue"/>
                <a:ea typeface="Helvetica Neue"/>
                <a:cs typeface="Helvetica Neue"/>
              </a:rPr>
              <a:t>oria.one</a:t>
            </a:r>
          </a:p>
        </p:txBody>
      </p:sp>
    </p:spTree>
    <p:extLst>
      <p:ext uri="{BB962C8B-B14F-4D97-AF65-F5344CB8AC3E}">
        <p14:creationId xmlns:p14="http://schemas.microsoft.com/office/powerpoint/2010/main" val="131651119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2026-09-08T22:21:49.9720000Z</dcterms:created>
  <dcterms:modified xsi:type="dcterms:W3CDTF">2026-09-08T22:21:49.9720000Z</dcterms:modified>
</coreProperties>
</file>