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c54b569fea9d48b5" /><Relationship Type="http://schemas.openxmlformats.org/officeDocument/2006/relationships/extended-properties" Target="/docProps/app.xml" Id="R8db80675bc5f434a" /><Relationship Type="http://schemas.openxmlformats.org/officeDocument/2006/relationships/officeDocument" Target="/ppt/presentation.xml" Id="Rb2e7a11c9b584130" /></Relationships>
</file>

<file path=ppt/presentation.xml><?xml version="1.0" encoding="utf-8"?>
<p:presentation xmlns:p="http://schemas.openxmlformats.org/presentationml/2006/main">
  <p:sldMasterIdLst>
    <p:sldMasterId xmlns:r="http://schemas.openxmlformats.org/officeDocument/2006/relationships" id="2147483648" r:id="R8904c1f0a6244184"/>
  </p:sldMasterIdLst>
  <p:notesMasterIdLst>
    <p:notesMasterId xmlns:r="http://schemas.openxmlformats.org/officeDocument/2006/relationships" r:id="R5230f7f8cd214c8c"/>
  </p:notesMasterIdLst>
  <p:sldIdLst>
    <p:sldId xmlns:r="http://schemas.openxmlformats.org/officeDocument/2006/relationships" id="256" r:id="Rd429d596229f4f0b"/>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8bcfeb08d5ad40a1" /><Relationship Type="http://schemas.openxmlformats.org/officeDocument/2006/relationships/slideMaster" Target="/ppt/slideMasters/slideMaster1.xml" Id="R8904c1f0a6244184" /><Relationship Type="http://schemas.openxmlformats.org/officeDocument/2006/relationships/notesMaster" Target="/ppt/notesMasters/notesMaster1.xml" Id="R5230f7f8cd214c8c" /><Relationship Type="http://schemas.openxmlformats.org/officeDocument/2006/relationships/presProps" Target="/ppt/presProps.xml" Id="R74cadf2bb7314f34" /><Relationship Type="http://schemas.openxmlformats.org/officeDocument/2006/relationships/tableStyles" Target="/ppt/tableStyles.xml" Id="R5e71218e91574d15" /><Relationship Type="http://schemas.openxmlformats.org/officeDocument/2006/relationships/slide" Target="/ppt/slides/slide1.xml" Id="Rd429d596229f4f0b"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a91ee82ec9144c24"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b6d483b032ae454a" /><Relationship Type="http://schemas.openxmlformats.org/officeDocument/2006/relationships/notesMaster" Target="/ppt/notesMasters/notesMaster1.xml" Id="R6c7875089f784268"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waterfall-chart-excel guide, template 1.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Lilac editorial.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472e631f940f482b"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6c6c7aba609848d1" /><Relationship Type="http://schemas.openxmlformats.org/officeDocument/2006/relationships/slideLayout" Target="/ppt/slideLayouts/slideLayout1.xml" Id="R459712692b6f4ac4"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459712692b6f4ac4"/>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0bbb24e6cd64403f" /><Relationship Type="http://schemas.openxmlformats.org/officeDocument/2006/relationships/notesSlide" Target="/ppt/notesSlides/notesSlide1.xml" Id="R70b47adcf0e94774" /></Relationships>
</file>

<file path=ppt/slides/slide1.xml><?xml version="1.0" encoding="utf-8"?>
<p:sld xmlns:p="http://schemas.openxmlformats.org/presentationml/2006/main">
  <p:cSld>
    <p:bg>
      <p:bgPr>
        <a:solidFill xmlns:a="http://schemas.openxmlformats.org/drawingml/2006/main">
          <a:srgbClr val="F5F1FA"/>
        </a:solidFill>
      </p:bgPr>
    </p:bg>
    <p:spTree>
      <p:nvGrpSpPr>
        <p:cNvPr id="1" name=""/>
        <p:cNvGrpSpPr/>
        <p:nvPr/>
      </p:nvGrpSpPr>
      <p:grpSpPr>
        <a:xfrm xmlns:a="http://schemas.openxmlformats.org/drawingml/2006/main"/>
      </p:grpSpPr>
      <p:sp>
        <p:nvSpPr>
          <p:cNvPr id="31" name="">
            <a:extLst xmlns:a="http://schemas.openxmlformats.org/drawingml/2006/main">
              <a:ext uri="{FF2B5EF4-FFF2-40B4-BE49-F238E27FC236}">
                <a16:creationId xmlns:a16="http://schemas.microsoft.com/office/drawing/2014/main" id="{D8F2BD4B-536C-43EE-B87A-548153F05846}"/>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1172D"/>
                </a:solidFill>
                <a:latin typeface="Helvetica Neue"/>
                <a:ea typeface="Helvetica Neue"/>
                <a:cs typeface="Helvetica Neue"/>
              </a:defRPr>
            </a:pPr>
            <a:r>
              <a:rPr sz="3300" b="1">
                <a:solidFill>
                  <a:srgbClr val="21172D"/>
                </a:solidFill>
                <a:latin typeface="Helvetica Neue"/>
                <a:ea typeface="Helvetica Neue"/>
                <a:cs typeface="Helvetica Neue"/>
              </a:rPr>
              <a:t>Waterfall - native Excel</a:t>
            </a:r>
          </a:p>
        </p:txBody>
      </p:sp>
      <p:sp>
        <p:nvSpPr>
          <p:cNvPr id="2" name="">
            <a:extLst xmlns:a="http://schemas.openxmlformats.org/drawingml/2006/main">
              <a:ext uri="{FF2B5EF4-FFF2-40B4-BE49-F238E27FC236}">
                <a16:creationId xmlns:a16="http://schemas.microsoft.com/office/drawing/2014/main" id="{F1058ADD-EF62-4D3E-BF6D-8DDA945FAABD}"/>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776B83"/>
                </a:solidFill>
                <a:latin typeface="Helvetica Neue"/>
                <a:ea typeface="Helvetica Neue"/>
                <a:cs typeface="Helvetica Neue"/>
              </a:defRPr>
            </a:pPr>
            <a:r>
              <a:rPr sz="1800" b="0">
                <a:solidFill>
                  <a:srgbClr val="776B83"/>
                </a:solidFill>
                <a:latin typeface="Helvetica Neue"/>
                <a:ea typeface="Helvetica Neue"/>
                <a:cs typeface="Helvetica Neue"/>
              </a:rPr>
              <a:t>Worked slide template for an Excel-based analysis</a:t>
            </a:r>
          </a:p>
        </p:txBody>
      </p:sp>
      <p:sp>
        <p:nvSpPr>
          <p:cNvPr id="3" name="">
            <a:extLst xmlns:a="http://schemas.openxmlformats.org/drawingml/2006/main">
              <a:ext uri="{FF2B5EF4-FFF2-40B4-BE49-F238E27FC236}">
                <a16:creationId xmlns:a16="http://schemas.microsoft.com/office/drawing/2014/main" id="{B52F78D3-89EB-4D1C-981F-0956CAEB0699}"/>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DED2F0"/>
            </a:solidFill>
          </a:ln>
        </p:spPr>
      </p:sp>
      <p:sp>
        <p:nvSpPr>
          <p:cNvPr id="4" name="">
            <a:extLst xmlns:a="http://schemas.openxmlformats.org/drawingml/2006/main">
              <a:ext uri="{FF2B5EF4-FFF2-40B4-BE49-F238E27FC236}">
                <a16:creationId xmlns:a16="http://schemas.microsoft.com/office/drawing/2014/main" id="{4BDC4B4D-0990-4300-9A96-41ECE6884E0F}"/>
              </a:ext>
            </a:extLst>
          </p:cNvPr>
          <p:cNvSpPr>
            <a:spLocks xmlns:a="http://schemas.openxmlformats.org/drawingml/2006/main" noGrp="1"/>
          </p:cNvSpPr>
          <p:nvPr/>
        </p:nvSpPr>
        <p:spPr>
          <a:xfrm xmlns:a="http://schemas.openxmlformats.org/drawingml/2006/main">
            <a:off x="609600" y="5238750"/>
            <a:ext cx="10972800" cy="0"/>
          </a:xfrm>
          <a:prstGeom xmlns:a="http://schemas.openxmlformats.org/drawingml/2006/main" prst="line">
            <a:avLst/>
          </a:prstGeom>
          <a:noFill xmlns:a="http://schemas.openxmlformats.org/drawingml/2006/main"/>
          <a:ln xmlns:a="http://schemas.openxmlformats.org/drawingml/2006/main" w="9525">
            <a:solidFill>
              <a:srgbClr val="776B83"/>
            </a:solidFill>
          </a:ln>
        </p:spPr>
      </p:sp>
      <p:sp>
        <p:nvSpPr>
          <p:cNvPr id="5" name="">
            <a:extLst xmlns:a="http://schemas.openxmlformats.org/drawingml/2006/main">
              <a:ext uri="{FF2B5EF4-FFF2-40B4-BE49-F238E27FC236}">
                <a16:creationId xmlns:a16="http://schemas.microsoft.com/office/drawing/2014/main" id="{A49F7875-8787-430F-9EC3-D935085A38F4}"/>
              </a:ext>
            </a:extLst>
          </p:cNvPr>
          <p:cNvSpPr>
            <a:spLocks xmlns:a="http://schemas.openxmlformats.org/drawingml/2006/main" noGrp="1"/>
          </p:cNvSpPr>
          <p:nvPr/>
        </p:nvSpPr>
        <p:spPr>
          <a:xfrm xmlns:a="http://schemas.openxmlformats.org/drawingml/2006/main">
            <a:off x="1002792" y="3202609"/>
            <a:ext cx="1042416" cy="2036141"/>
          </a:xfrm>
          <a:prstGeom xmlns:a="http://schemas.openxmlformats.org/drawingml/2006/main" prst="rect">
            <a:avLst/>
          </a:prstGeom>
          <a:solidFill xmlns:a="http://schemas.openxmlformats.org/drawingml/2006/main">
            <a:srgbClr val="21172D"/>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362E78E0-7118-4FAA-B16B-B82999325CFA}"/>
              </a:ext>
            </a:extLst>
          </p:cNvPr>
          <p:cNvSpPr>
            <a:spLocks xmlns:a="http://schemas.openxmlformats.org/drawingml/2006/main" noGrp="1"/>
          </p:cNvSpPr>
          <p:nvPr/>
        </p:nvSpPr>
        <p:spPr>
          <a:xfrm xmlns:a="http://schemas.openxmlformats.org/drawingml/2006/main">
            <a:off x="831342" y="2840659"/>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1172D"/>
                </a:solidFill>
                <a:latin typeface="Helvetica Neue"/>
                <a:ea typeface="Helvetica Neue"/>
                <a:cs typeface="Helvetica Neue"/>
              </a:defRPr>
            </a:pPr>
            <a:r>
              <a:rPr sz="1800" b="1">
                <a:solidFill>
                  <a:srgbClr val="21172D"/>
                </a:solidFill>
                <a:latin typeface="Helvetica Neue"/>
                <a:ea typeface="Helvetica Neue"/>
                <a:cs typeface="Helvetica Neue"/>
              </a:rPr>
              <a:t>100m</a:t>
            </a:r>
          </a:p>
        </p:txBody>
      </p:sp>
      <p:sp>
        <p:nvSpPr>
          <p:cNvPr id="7" name="">
            <a:extLst xmlns:a="http://schemas.openxmlformats.org/drawingml/2006/main">
              <a:ext uri="{FF2B5EF4-FFF2-40B4-BE49-F238E27FC236}">
                <a16:creationId xmlns:a16="http://schemas.microsoft.com/office/drawing/2014/main" id="{BB09037B-44A5-41DB-8833-E35246A2C7BA}"/>
              </a:ext>
            </a:extLst>
          </p:cNvPr>
          <p:cNvSpPr>
            <a:spLocks xmlns:a="http://schemas.openxmlformats.org/drawingml/2006/main" noGrp="1"/>
          </p:cNvSpPr>
          <p:nvPr/>
        </p:nvSpPr>
        <p:spPr>
          <a:xfrm xmlns:a="http://schemas.openxmlformats.org/drawingml/2006/main">
            <a:off x="7170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1172D"/>
                </a:solidFill>
                <a:latin typeface="Helvetica Neue"/>
                <a:ea typeface="Helvetica Neue"/>
                <a:cs typeface="Helvetica Neue"/>
              </a:defRPr>
            </a:pPr>
            <a:r>
              <a:rPr sz="1500" b="0">
                <a:solidFill>
                  <a:srgbClr val="21172D"/>
                </a:solidFill>
                <a:latin typeface="Helvetica Neue"/>
                <a:ea typeface="Helvetica Neue"/>
                <a:cs typeface="Helvetica Neue"/>
              </a:rPr>
              <a:t>Opening</a:t>
            </a:r>
          </a:p>
        </p:txBody>
      </p:sp>
      <p:sp>
        <p:nvSpPr>
          <p:cNvPr id="8" name="">
            <a:extLst xmlns:a="http://schemas.openxmlformats.org/drawingml/2006/main">
              <a:ext uri="{FF2B5EF4-FFF2-40B4-BE49-F238E27FC236}">
                <a16:creationId xmlns:a16="http://schemas.microsoft.com/office/drawing/2014/main" id="{1CAD71C3-5A4C-4E87-8374-64B0560443F4}"/>
              </a:ext>
            </a:extLst>
          </p:cNvPr>
          <p:cNvSpPr>
            <a:spLocks xmlns:a="http://schemas.openxmlformats.org/drawingml/2006/main" noGrp="1"/>
          </p:cNvSpPr>
          <p:nvPr/>
        </p:nvSpPr>
        <p:spPr>
          <a:xfrm xmlns:a="http://schemas.openxmlformats.org/drawingml/2006/main">
            <a:off x="2045208" y="3202609"/>
            <a:ext cx="786384" cy="0"/>
          </a:xfrm>
          <a:prstGeom xmlns:a="http://schemas.openxmlformats.org/drawingml/2006/main" prst="line">
            <a:avLst/>
          </a:prstGeom>
          <a:noFill xmlns:a="http://schemas.openxmlformats.org/drawingml/2006/main"/>
          <a:ln xmlns:a="http://schemas.openxmlformats.org/drawingml/2006/main" w="9525">
            <a:solidFill>
              <a:srgbClr val="776B83"/>
            </a:solidFill>
          </a:ln>
        </p:spPr>
      </p:sp>
      <p:sp>
        <p:nvSpPr>
          <p:cNvPr id="9" name="">
            <a:extLst xmlns:a="http://schemas.openxmlformats.org/drawingml/2006/main">
              <a:ext uri="{FF2B5EF4-FFF2-40B4-BE49-F238E27FC236}">
                <a16:creationId xmlns:a16="http://schemas.microsoft.com/office/drawing/2014/main" id="{71927FDF-EA75-4732-9EF4-666E4CB5C9AB}"/>
              </a:ext>
            </a:extLst>
          </p:cNvPr>
          <p:cNvSpPr>
            <a:spLocks xmlns:a="http://schemas.openxmlformats.org/drawingml/2006/main" noGrp="1"/>
          </p:cNvSpPr>
          <p:nvPr/>
        </p:nvSpPr>
        <p:spPr>
          <a:xfrm xmlns:a="http://schemas.openxmlformats.org/drawingml/2006/main">
            <a:off x="2831592" y="2795380"/>
            <a:ext cx="1042416" cy="407228"/>
          </a:xfrm>
          <a:prstGeom xmlns:a="http://schemas.openxmlformats.org/drawingml/2006/main" prst="rect">
            <a:avLst/>
          </a:prstGeom>
          <a:solidFill xmlns:a="http://schemas.openxmlformats.org/drawingml/2006/main">
            <a:srgbClr val="7854B8"/>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FEE85008-8097-4FA7-9E60-EE514DBBED5B}"/>
              </a:ext>
            </a:extLst>
          </p:cNvPr>
          <p:cNvSpPr>
            <a:spLocks xmlns:a="http://schemas.openxmlformats.org/drawingml/2006/main" noGrp="1"/>
          </p:cNvSpPr>
          <p:nvPr/>
        </p:nvSpPr>
        <p:spPr>
          <a:xfrm xmlns:a="http://schemas.openxmlformats.org/drawingml/2006/main">
            <a:off x="2660142" y="2433430"/>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1172D"/>
                </a:solidFill>
                <a:latin typeface="Helvetica Neue"/>
                <a:ea typeface="Helvetica Neue"/>
                <a:cs typeface="Helvetica Neue"/>
              </a:defRPr>
            </a:pPr>
            <a:r>
              <a:rPr sz="1800" b="1">
                <a:solidFill>
                  <a:srgbClr val="21172D"/>
                </a:solidFill>
                <a:latin typeface="Helvetica Neue"/>
                <a:ea typeface="Helvetica Neue"/>
                <a:cs typeface="Helvetica Neue"/>
              </a:rPr>
              <a:t>+20m</a:t>
            </a:r>
          </a:p>
        </p:txBody>
      </p:sp>
      <p:sp>
        <p:nvSpPr>
          <p:cNvPr id="11" name="">
            <a:extLst xmlns:a="http://schemas.openxmlformats.org/drawingml/2006/main">
              <a:ext uri="{FF2B5EF4-FFF2-40B4-BE49-F238E27FC236}">
                <a16:creationId xmlns:a16="http://schemas.microsoft.com/office/drawing/2014/main" id="{B463228E-811E-4334-80A3-DA399E71AB88}"/>
              </a:ext>
            </a:extLst>
          </p:cNvPr>
          <p:cNvSpPr>
            <a:spLocks xmlns:a="http://schemas.openxmlformats.org/drawingml/2006/main" noGrp="1"/>
          </p:cNvSpPr>
          <p:nvPr/>
        </p:nvSpPr>
        <p:spPr>
          <a:xfrm xmlns:a="http://schemas.openxmlformats.org/drawingml/2006/main">
            <a:off x="25458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1172D"/>
                </a:solidFill>
                <a:latin typeface="Helvetica Neue"/>
                <a:ea typeface="Helvetica Neue"/>
                <a:cs typeface="Helvetica Neue"/>
              </a:defRPr>
            </a:pPr>
            <a:r>
              <a:rPr sz="1500" b="0">
                <a:solidFill>
                  <a:srgbClr val="21172D"/>
                </a:solidFill>
                <a:latin typeface="Helvetica Neue"/>
                <a:ea typeface="Helvetica Neue"/>
                <a:cs typeface="Helvetica Neue"/>
              </a:rPr>
              <a:t>Sales</a:t>
            </a:r>
          </a:p>
        </p:txBody>
      </p:sp>
      <p:sp>
        <p:nvSpPr>
          <p:cNvPr id="12" name="">
            <a:extLst xmlns:a="http://schemas.openxmlformats.org/drawingml/2006/main">
              <a:ext uri="{FF2B5EF4-FFF2-40B4-BE49-F238E27FC236}">
                <a16:creationId xmlns:a16="http://schemas.microsoft.com/office/drawing/2014/main" id="{00C2DD98-9607-42F5-8229-1249E89FA3F4}"/>
              </a:ext>
            </a:extLst>
          </p:cNvPr>
          <p:cNvSpPr>
            <a:spLocks xmlns:a="http://schemas.openxmlformats.org/drawingml/2006/main" noGrp="1"/>
          </p:cNvSpPr>
          <p:nvPr/>
        </p:nvSpPr>
        <p:spPr>
          <a:xfrm xmlns:a="http://schemas.openxmlformats.org/drawingml/2006/main">
            <a:off x="3874008" y="2795380"/>
            <a:ext cx="786384" cy="0"/>
          </a:xfrm>
          <a:prstGeom xmlns:a="http://schemas.openxmlformats.org/drawingml/2006/main" prst="line">
            <a:avLst/>
          </a:prstGeom>
          <a:noFill xmlns:a="http://schemas.openxmlformats.org/drawingml/2006/main"/>
          <a:ln xmlns:a="http://schemas.openxmlformats.org/drawingml/2006/main" w="9525">
            <a:solidFill>
              <a:srgbClr val="776B83"/>
            </a:solidFill>
          </a:ln>
        </p:spPr>
      </p:sp>
      <p:sp>
        <p:nvSpPr>
          <p:cNvPr id="13" name="">
            <a:extLst xmlns:a="http://schemas.openxmlformats.org/drawingml/2006/main">
              <a:ext uri="{FF2B5EF4-FFF2-40B4-BE49-F238E27FC236}">
                <a16:creationId xmlns:a16="http://schemas.microsoft.com/office/drawing/2014/main" id="{7EB84B0F-9458-4162-B79D-DDFAF56EB7C1}"/>
              </a:ext>
            </a:extLst>
          </p:cNvPr>
          <p:cNvSpPr>
            <a:spLocks xmlns:a="http://schemas.openxmlformats.org/drawingml/2006/main" noGrp="1"/>
          </p:cNvSpPr>
          <p:nvPr/>
        </p:nvSpPr>
        <p:spPr>
          <a:xfrm xmlns:a="http://schemas.openxmlformats.org/drawingml/2006/main">
            <a:off x="4660392" y="2795380"/>
            <a:ext cx="1042416" cy="203614"/>
          </a:xfrm>
          <a:prstGeom xmlns:a="http://schemas.openxmlformats.org/drawingml/2006/main" prst="rect">
            <a:avLst/>
          </a:prstGeom>
          <a:solidFill xmlns:a="http://schemas.openxmlformats.org/drawingml/2006/main">
            <a:srgbClr val="B67751"/>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6685A7A0-66D8-4016-986B-1A96F0A487D6}"/>
              </a:ext>
            </a:extLst>
          </p:cNvPr>
          <p:cNvSpPr>
            <a:spLocks xmlns:a="http://schemas.openxmlformats.org/drawingml/2006/main" noGrp="1"/>
          </p:cNvSpPr>
          <p:nvPr/>
        </p:nvSpPr>
        <p:spPr>
          <a:xfrm xmlns:a="http://schemas.openxmlformats.org/drawingml/2006/main">
            <a:off x="4488942" y="2433430"/>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1172D"/>
                </a:solidFill>
                <a:latin typeface="Helvetica Neue"/>
                <a:ea typeface="Helvetica Neue"/>
                <a:cs typeface="Helvetica Neue"/>
              </a:defRPr>
            </a:pPr>
            <a:r>
              <a:rPr sz="1800" b="1">
                <a:solidFill>
                  <a:srgbClr val="21172D"/>
                </a:solidFill>
                <a:latin typeface="Helvetica Neue"/>
                <a:ea typeface="Helvetica Neue"/>
                <a:cs typeface="Helvetica Neue"/>
              </a:rPr>
              <a:t>-10m</a:t>
            </a:r>
          </a:p>
        </p:txBody>
      </p:sp>
      <p:sp>
        <p:nvSpPr>
          <p:cNvPr id="15" name="">
            <a:extLst xmlns:a="http://schemas.openxmlformats.org/drawingml/2006/main">
              <a:ext uri="{FF2B5EF4-FFF2-40B4-BE49-F238E27FC236}">
                <a16:creationId xmlns:a16="http://schemas.microsoft.com/office/drawing/2014/main" id="{79A9DCE6-622C-4290-8E11-368FAF6D4F7E}"/>
              </a:ext>
            </a:extLst>
          </p:cNvPr>
          <p:cNvSpPr>
            <a:spLocks xmlns:a="http://schemas.openxmlformats.org/drawingml/2006/main" noGrp="1"/>
          </p:cNvSpPr>
          <p:nvPr/>
        </p:nvSpPr>
        <p:spPr>
          <a:xfrm xmlns:a="http://schemas.openxmlformats.org/drawingml/2006/main">
            <a:off x="43746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1172D"/>
                </a:solidFill>
                <a:latin typeface="Helvetica Neue"/>
                <a:ea typeface="Helvetica Neue"/>
                <a:cs typeface="Helvetica Neue"/>
              </a:defRPr>
            </a:pPr>
            <a:r>
              <a:rPr sz="1500" b="0">
                <a:solidFill>
                  <a:srgbClr val="21172D"/>
                </a:solidFill>
                <a:latin typeface="Helvetica Neue"/>
                <a:ea typeface="Helvetica Neue"/>
                <a:cs typeface="Helvetica Neue"/>
              </a:rPr>
              <a:t>Returns</a:t>
            </a:r>
          </a:p>
        </p:txBody>
      </p:sp>
      <p:sp>
        <p:nvSpPr>
          <p:cNvPr id="16" name="">
            <a:extLst xmlns:a="http://schemas.openxmlformats.org/drawingml/2006/main">
              <a:ext uri="{FF2B5EF4-FFF2-40B4-BE49-F238E27FC236}">
                <a16:creationId xmlns:a16="http://schemas.microsoft.com/office/drawing/2014/main" id="{9C319CCC-1E77-40E4-922D-B890948F177A}"/>
              </a:ext>
            </a:extLst>
          </p:cNvPr>
          <p:cNvSpPr>
            <a:spLocks xmlns:a="http://schemas.openxmlformats.org/drawingml/2006/main" noGrp="1"/>
          </p:cNvSpPr>
          <p:nvPr/>
        </p:nvSpPr>
        <p:spPr>
          <a:xfrm xmlns:a="http://schemas.openxmlformats.org/drawingml/2006/main">
            <a:off x="5702808" y="2998995"/>
            <a:ext cx="786384" cy="0"/>
          </a:xfrm>
          <a:prstGeom xmlns:a="http://schemas.openxmlformats.org/drawingml/2006/main" prst="line">
            <a:avLst/>
          </a:prstGeom>
          <a:noFill xmlns:a="http://schemas.openxmlformats.org/drawingml/2006/main"/>
          <a:ln xmlns:a="http://schemas.openxmlformats.org/drawingml/2006/main" w="9525">
            <a:solidFill>
              <a:srgbClr val="776B83"/>
            </a:solidFill>
          </a:ln>
        </p:spPr>
      </p:sp>
      <p:sp>
        <p:nvSpPr>
          <p:cNvPr id="17" name="">
            <a:extLst xmlns:a="http://schemas.openxmlformats.org/drawingml/2006/main">
              <a:ext uri="{FF2B5EF4-FFF2-40B4-BE49-F238E27FC236}">
                <a16:creationId xmlns:a16="http://schemas.microsoft.com/office/drawing/2014/main" id="{1F13B069-6C10-4D8B-BFAE-70CB48B1A127}"/>
              </a:ext>
            </a:extLst>
          </p:cNvPr>
          <p:cNvSpPr>
            <a:spLocks xmlns:a="http://schemas.openxmlformats.org/drawingml/2006/main" noGrp="1"/>
          </p:cNvSpPr>
          <p:nvPr/>
        </p:nvSpPr>
        <p:spPr>
          <a:xfrm xmlns:a="http://schemas.openxmlformats.org/drawingml/2006/main">
            <a:off x="6489192" y="2897187"/>
            <a:ext cx="1042416" cy="101807"/>
          </a:xfrm>
          <a:prstGeom xmlns:a="http://schemas.openxmlformats.org/drawingml/2006/main" prst="rect">
            <a:avLst/>
          </a:prstGeom>
          <a:solidFill xmlns:a="http://schemas.openxmlformats.org/drawingml/2006/main">
            <a:srgbClr val="7854B8"/>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B5062DFC-6433-45FE-A998-D4374A663FC7}"/>
              </a:ext>
            </a:extLst>
          </p:cNvPr>
          <p:cNvSpPr>
            <a:spLocks xmlns:a="http://schemas.openxmlformats.org/drawingml/2006/main" noGrp="1"/>
          </p:cNvSpPr>
          <p:nvPr/>
        </p:nvSpPr>
        <p:spPr>
          <a:xfrm xmlns:a="http://schemas.openxmlformats.org/drawingml/2006/main">
            <a:off x="6317742" y="2535237"/>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1172D"/>
                </a:solidFill>
                <a:latin typeface="Helvetica Neue"/>
                <a:ea typeface="Helvetica Neue"/>
                <a:cs typeface="Helvetica Neue"/>
              </a:defRPr>
            </a:pPr>
            <a:r>
              <a:rPr sz="1800" b="1">
                <a:solidFill>
                  <a:srgbClr val="21172D"/>
                </a:solidFill>
                <a:latin typeface="Helvetica Neue"/>
                <a:ea typeface="Helvetica Neue"/>
                <a:cs typeface="Helvetica Neue"/>
              </a:rPr>
              <a:t>+5m</a:t>
            </a:r>
          </a:p>
        </p:txBody>
      </p:sp>
      <p:sp>
        <p:nvSpPr>
          <p:cNvPr id="19" name="">
            <a:extLst xmlns:a="http://schemas.openxmlformats.org/drawingml/2006/main">
              <a:ext uri="{FF2B5EF4-FFF2-40B4-BE49-F238E27FC236}">
                <a16:creationId xmlns:a16="http://schemas.microsoft.com/office/drawing/2014/main" id="{A5274864-9A9A-4038-B61A-44F2742FE164}"/>
              </a:ext>
            </a:extLst>
          </p:cNvPr>
          <p:cNvSpPr>
            <a:spLocks xmlns:a="http://schemas.openxmlformats.org/drawingml/2006/main" noGrp="1"/>
          </p:cNvSpPr>
          <p:nvPr/>
        </p:nvSpPr>
        <p:spPr>
          <a:xfrm xmlns:a="http://schemas.openxmlformats.org/drawingml/2006/main">
            <a:off x="62034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1172D"/>
                </a:solidFill>
                <a:latin typeface="Helvetica Neue"/>
                <a:ea typeface="Helvetica Neue"/>
                <a:cs typeface="Helvetica Neue"/>
              </a:defRPr>
            </a:pPr>
            <a:r>
              <a:rPr sz="1500" b="0">
                <a:solidFill>
                  <a:srgbClr val="21172D"/>
                </a:solidFill>
                <a:latin typeface="Helvetica Neue"/>
                <a:ea typeface="Helvetica Neue"/>
                <a:cs typeface="Helvetica Neue"/>
              </a:rPr>
              <a:t>Services</a:t>
            </a:r>
          </a:p>
        </p:txBody>
      </p:sp>
      <p:sp>
        <p:nvSpPr>
          <p:cNvPr id="20" name="">
            <a:extLst xmlns:a="http://schemas.openxmlformats.org/drawingml/2006/main">
              <a:ext uri="{FF2B5EF4-FFF2-40B4-BE49-F238E27FC236}">
                <a16:creationId xmlns:a16="http://schemas.microsoft.com/office/drawing/2014/main" id="{97C48193-2792-45AA-A1B1-19C3C2B09DD2}"/>
              </a:ext>
            </a:extLst>
          </p:cNvPr>
          <p:cNvSpPr>
            <a:spLocks xmlns:a="http://schemas.openxmlformats.org/drawingml/2006/main" noGrp="1"/>
          </p:cNvSpPr>
          <p:nvPr/>
        </p:nvSpPr>
        <p:spPr>
          <a:xfrm xmlns:a="http://schemas.openxmlformats.org/drawingml/2006/main">
            <a:off x="7531608" y="2897187"/>
            <a:ext cx="786384" cy="0"/>
          </a:xfrm>
          <a:prstGeom xmlns:a="http://schemas.openxmlformats.org/drawingml/2006/main" prst="line">
            <a:avLst/>
          </a:prstGeom>
          <a:noFill xmlns:a="http://schemas.openxmlformats.org/drawingml/2006/main"/>
          <a:ln xmlns:a="http://schemas.openxmlformats.org/drawingml/2006/main" w="9525">
            <a:solidFill>
              <a:srgbClr val="776B83"/>
            </a:solidFill>
          </a:ln>
        </p:spPr>
      </p:sp>
      <p:sp>
        <p:nvSpPr>
          <p:cNvPr id="21" name="">
            <a:extLst xmlns:a="http://schemas.openxmlformats.org/drawingml/2006/main">
              <a:ext uri="{FF2B5EF4-FFF2-40B4-BE49-F238E27FC236}">
                <a16:creationId xmlns:a16="http://schemas.microsoft.com/office/drawing/2014/main" id="{60FD408B-2DC6-45A4-802B-90F1C84E0118}"/>
              </a:ext>
            </a:extLst>
          </p:cNvPr>
          <p:cNvSpPr>
            <a:spLocks xmlns:a="http://schemas.openxmlformats.org/drawingml/2006/main" noGrp="1"/>
          </p:cNvSpPr>
          <p:nvPr/>
        </p:nvSpPr>
        <p:spPr>
          <a:xfrm xmlns:a="http://schemas.openxmlformats.org/drawingml/2006/main">
            <a:off x="8317992" y="2897187"/>
            <a:ext cx="1042416" cy="61084"/>
          </a:xfrm>
          <a:prstGeom xmlns:a="http://schemas.openxmlformats.org/drawingml/2006/main" prst="rect">
            <a:avLst/>
          </a:prstGeom>
          <a:solidFill xmlns:a="http://schemas.openxmlformats.org/drawingml/2006/main">
            <a:srgbClr val="B67751"/>
          </a:solidFill>
          <a:ln xmlns:a="http://schemas.openxmlformats.org/drawingml/2006/main" w="0">
            <a:noFill/>
          </a:ln>
        </p:spPr>
      </p:sp>
      <p:sp>
        <p:nvSpPr>
          <p:cNvPr id="22" name="">
            <a:extLst xmlns:a="http://schemas.openxmlformats.org/drawingml/2006/main">
              <a:ext uri="{FF2B5EF4-FFF2-40B4-BE49-F238E27FC236}">
                <a16:creationId xmlns:a16="http://schemas.microsoft.com/office/drawing/2014/main" id="{4EE7C501-A22C-4372-B040-DEF9633FA4FC}"/>
              </a:ext>
            </a:extLst>
          </p:cNvPr>
          <p:cNvSpPr>
            <a:spLocks xmlns:a="http://schemas.openxmlformats.org/drawingml/2006/main" noGrp="1"/>
          </p:cNvSpPr>
          <p:nvPr/>
        </p:nvSpPr>
        <p:spPr>
          <a:xfrm xmlns:a="http://schemas.openxmlformats.org/drawingml/2006/main">
            <a:off x="8146542" y="2535237"/>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1172D"/>
                </a:solidFill>
                <a:latin typeface="Helvetica Neue"/>
                <a:ea typeface="Helvetica Neue"/>
                <a:cs typeface="Helvetica Neue"/>
              </a:defRPr>
            </a:pPr>
            <a:r>
              <a:rPr sz="1800" b="1">
                <a:solidFill>
                  <a:srgbClr val="21172D"/>
                </a:solidFill>
                <a:latin typeface="Helvetica Neue"/>
                <a:ea typeface="Helvetica Neue"/>
                <a:cs typeface="Helvetica Neue"/>
              </a:rPr>
              <a:t>-3m</a:t>
            </a:r>
          </a:p>
        </p:txBody>
      </p:sp>
      <p:sp>
        <p:nvSpPr>
          <p:cNvPr id="23" name="">
            <a:extLst xmlns:a="http://schemas.openxmlformats.org/drawingml/2006/main">
              <a:ext uri="{FF2B5EF4-FFF2-40B4-BE49-F238E27FC236}">
                <a16:creationId xmlns:a16="http://schemas.microsoft.com/office/drawing/2014/main" id="{3C1C7687-DB28-4BCE-A1D0-CF7701648A86}"/>
              </a:ext>
            </a:extLst>
          </p:cNvPr>
          <p:cNvSpPr>
            <a:spLocks xmlns:a="http://schemas.openxmlformats.org/drawingml/2006/main" noGrp="1"/>
          </p:cNvSpPr>
          <p:nvPr/>
        </p:nvSpPr>
        <p:spPr>
          <a:xfrm xmlns:a="http://schemas.openxmlformats.org/drawingml/2006/main">
            <a:off x="80322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1172D"/>
                </a:solidFill>
                <a:latin typeface="Helvetica Neue"/>
                <a:ea typeface="Helvetica Neue"/>
                <a:cs typeface="Helvetica Neue"/>
              </a:defRPr>
            </a:pPr>
            <a:r>
              <a:rPr sz="1500" b="0">
                <a:solidFill>
                  <a:srgbClr val="21172D"/>
                </a:solidFill>
                <a:latin typeface="Helvetica Neue"/>
                <a:ea typeface="Helvetica Neue"/>
                <a:cs typeface="Helvetica Neue"/>
              </a:rPr>
              <a:t>Costs</a:t>
            </a:r>
          </a:p>
        </p:txBody>
      </p:sp>
      <p:sp>
        <p:nvSpPr>
          <p:cNvPr id="24" name="">
            <a:extLst xmlns:a="http://schemas.openxmlformats.org/drawingml/2006/main">
              <a:ext uri="{FF2B5EF4-FFF2-40B4-BE49-F238E27FC236}">
                <a16:creationId xmlns:a16="http://schemas.microsoft.com/office/drawing/2014/main" id="{BAE35B12-49DC-4250-B111-EEF9BEEB01F2}"/>
              </a:ext>
            </a:extLst>
          </p:cNvPr>
          <p:cNvSpPr>
            <a:spLocks xmlns:a="http://schemas.openxmlformats.org/drawingml/2006/main" noGrp="1"/>
          </p:cNvSpPr>
          <p:nvPr/>
        </p:nvSpPr>
        <p:spPr>
          <a:xfrm xmlns:a="http://schemas.openxmlformats.org/drawingml/2006/main">
            <a:off x="9360408" y="2958272"/>
            <a:ext cx="786384" cy="0"/>
          </a:xfrm>
          <a:prstGeom xmlns:a="http://schemas.openxmlformats.org/drawingml/2006/main" prst="line">
            <a:avLst/>
          </a:prstGeom>
          <a:noFill xmlns:a="http://schemas.openxmlformats.org/drawingml/2006/main"/>
          <a:ln xmlns:a="http://schemas.openxmlformats.org/drawingml/2006/main" w="9525">
            <a:solidFill>
              <a:srgbClr val="776B83"/>
            </a:solidFill>
          </a:ln>
        </p:spPr>
      </p:sp>
      <p:sp>
        <p:nvSpPr>
          <p:cNvPr id="25" name="">
            <a:extLst xmlns:a="http://schemas.openxmlformats.org/drawingml/2006/main">
              <a:ext uri="{FF2B5EF4-FFF2-40B4-BE49-F238E27FC236}">
                <a16:creationId xmlns:a16="http://schemas.microsoft.com/office/drawing/2014/main" id="{8469D34E-30D3-4165-A9AE-65BAED6D023A}"/>
              </a:ext>
            </a:extLst>
          </p:cNvPr>
          <p:cNvSpPr>
            <a:spLocks xmlns:a="http://schemas.openxmlformats.org/drawingml/2006/main" noGrp="1"/>
          </p:cNvSpPr>
          <p:nvPr/>
        </p:nvSpPr>
        <p:spPr>
          <a:xfrm xmlns:a="http://schemas.openxmlformats.org/drawingml/2006/main">
            <a:off x="10146792" y="2958272"/>
            <a:ext cx="1042416" cy="2280478"/>
          </a:xfrm>
          <a:prstGeom xmlns:a="http://schemas.openxmlformats.org/drawingml/2006/main" prst="rect">
            <a:avLst/>
          </a:prstGeom>
          <a:solidFill xmlns:a="http://schemas.openxmlformats.org/drawingml/2006/main">
            <a:srgbClr val="21172D"/>
          </a:solidFill>
          <a:ln xmlns:a="http://schemas.openxmlformats.org/drawingml/2006/main" w="0">
            <a:noFill/>
          </a:ln>
        </p:spPr>
      </p:sp>
      <p:sp>
        <p:nvSpPr>
          <p:cNvPr id="26" name="">
            <a:extLst xmlns:a="http://schemas.openxmlformats.org/drawingml/2006/main">
              <a:ext uri="{FF2B5EF4-FFF2-40B4-BE49-F238E27FC236}">
                <a16:creationId xmlns:a16="http://schemas.microsoft.com/office/drawing/2014/main" id="{127DA53C-331C-4E8B-ACDB-538943E3B9C8}"/>
              </a:ext>
            </a:extLst>
          </p:cNvPr>
          <p:cNvSpPr>
            <a:spLocks xmlns:a="http://schemas.openxmlformats.org/drawingml/2006/main" noGrp="1"/>
          </p:cNvSpPr>
          <p:nvPr/>
        </p:nvSpPr>
        <p:spPr>
          <a:xfrm xmlns:a="http://schemas.openxmlformats.org/drawingml/2006/main">
            <a:off x="9975342" y="2596322"/>
            <a:ext cx="1385316"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1">
                <a:solidFill>
                  <a:srgbClr val="21172D"/>
                </a:solidFill>
                <a:latin typeface="Helvetica Neue"/>
                <a:ea typeface="Helvetica Neue"/>
                <a:cs typeface="Helvetica Neue"/>
              </a:defRPr>
            </a:pPr>
            <a:r>
              <a:rPr sz="1800" b="1">
                <a:solidFill>
                  <a:srgbClr val="21172D"/>
                </a:solidFill>
                <a:latin typeface="Helvetica Neue"/>
                <a:ea typeface="Helvetica Neue"/>
                <a:cs typeface="Helvetica Neue"/>
              </a:rPr>
              <a:t>112m</a:t>
            </a:r>
          </a:p>
        </p:txBody>
      </p:sp>
      <p:sp>
        <p:nvSpPr>
          <p:cNvPr id="27" name="">
            <a:extLst xmlns:a="http://schemas.openxmlformats.org/drawingml/2006/main">
              <a:ext uri="{FF2B5EF4-FFF2-40B4-BE49-F238E27FC236}">
                <a16:creationId xmlns:a16="http://schemas.microsoft.com/office/drawing/2014/main" id="{55653416-7A67-43DD-9F95-128807052315}"/>
              </a:ext>
            </a:extLst>
          </p:cNvPr>
          <p:cNvSpPr>
            <a:spLocks xmlns:a="http://schemas.openxmlformats.org/drawingml/2006/main" noGrp="1"/>
          </p:cNvSpPr>
          <p:nvPr/>
        </p:nvSpPr>
        <p:spPr>
          <a:xfrm xmlns:a="http://schemas.openxmlformats.org/drawingml/2006/main">
            <a:off x="9861042" y="5381625"/>
            <a:ext cx="1613916"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0">
                <a:solidFill>
                  <a:srgbClr val="21172D"/>
                </a:solidFill>
                <a:latin typeface="Helvetica Neue"/>
                <a:ea typeface="Helvetica Neue"/>
                <a:cs typeface="Helvetica Neue"/>
              </a:defRPr>
            </a:pPr>
            <a:r>
              <a:rPr sz="1500" b="0">
                <a:solidFill>
                  <a:srgbClr val="21172D"/>
                </a:solidFill>
                <a:latin typeface="Helvetica Neue"/>
                <a:ea typeface="Helvetica Neue"/>
                <a:cs typeface="Helvetica Neue"/>
              </a:rPr>
              <a:t>Closing</a:t>
            </a:r>
          </a:p>
        </p:txBody>
      </p:sp>
      <p:sp>
        <p:nvSpPr>
          <p:cNvPr id="28" name="">
            <a:extLst xmlns:a="http://schemas.openxmlformats.org/drawingml/2006/main">
              <a:ext uri="{FF2B5EF4-FFF2-40B4-BE49-F238E27FC236}">
                <a16:creationId xmlns:a16="http://schemas.microsoft.com/office/drawing/2014/main" id="{EC4E8269-994D-4439-8631-D7D401030456}"/>
              </a:ext>
            </a:extLst>
          </p:cNvPr>
          <p:cNvSpPr>
            <a:spLocks xmlns:a="http://schemas.openxmlformats.org/drawingml/2006/main" noGrp="1"/>
          </p:cNvSpPr>
          <p:nvPr/>
        </p:nvSpPr>
        <p:spPr>
          <a:xfrm xmlns:a="http://schemas.openxmlformats.org/drawingml/2006/main">
            <a:off x="609600" y="2000250"/>
            <a:ext cx="109728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950" b="1">
                <a:solidFill>
                  <a:srgbClr val="21172D"/>
                </a:solidFill>
                <a:latin typeface="Helvetica Neue"/>
                <a:ea typeface="Helvetica Neue"/>
                <a:cs typeface="Helvetica Neue"/>
              </a:defRPr>
            </a:pPr>
            <a:r>
              <a:rPr sz="1950" b="1">
                <a:solidFill>
                  <a:srgbClr val="21172D"/>
                </a:solidFill>
                <a:latin typeface="Helvetica Neue"/>
                <a:ea typeface="Helvetica Neue"/>
                <a:cs typeface="Helvetica Neue"/>
              </a:rPr>
              <a:t>Native Excel setup: opening and closing bars are totals</a:t>
            </a:r>
          </a:p>
        </p:txBody>
      </p:sp>
      <p:sp>
        <p:nvSpPr>
          <p:cNvPr id="29" name="">
            <a:extLst xmlns:a="http://schemas.openxmlformats.org/drawingml/2006/main">
              <a:ext uri="{FF2B5EF4-FFF2-40B4-BE49-F238E27FC236}">
                <a16:creationId xmlns:a16="http://schemas.microsoft.com/office/drawing/2014/main" id="{654E315A-5C47-4B02-A08C-13D9B8B77A6C}"/>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776B83"/>
                </a:solidFill>
                <a:latin typeface="Helvetica Neue"/>
                <a:ea typeface="Helvetica Neue"/>
                <a:cs typeface="Helvetica Neue"/>
              </a:defRPr>
            </a:pPr>
            <a:r>
              <a:rPr sz="1200" b="0">
                <a:solidFill>
                  <a:srgbClr val="776B83"/>
                </a:solidFill>
                <a:latin typeface="Helvetica Neue"/>
                <a:ea typeface="Helvetica Neue"/>
                <a:cs typeface="Helvetica Neue"/>
              </a:rPr>
              <a:t>Illustrative example. Replace assumptions and evidence before use.</a:t>
            </a:r>
          </a:p>
        </p:txBody>
      </p:sp>
      <p:sp>
        <p:nvSpPr>
          <p:cNvPr id="30" name="">
            <a:extLst xmlns:a="http://schemas.openxmlformats.org/drawingml/2006/main">
              <a:ext uri="{FF2B5EF4-FFF2-40B4-BE49-F238E27FC236}">
                <a16:creationId xmlns:a16="http://schemas.microsoft.com/office/drawing/2014/main" id="{E6332D75-EA7F-4AE9-9006-13CC9AB148F6}"/>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21172D"/>
                </a:solidFill>
                <a:latin typeface="Helvetica Neue"/>
                <a:ea typeface="Helvetica Neue"/>
                <a:cs typeface="Helvetica Neue"/>
              </a:defRPr>
            </a:pPr>
            <a:r>
              <a:rPr sz="1350" b="1">
                <a:solidFill>
                  <a:srgbClr val="21172D"/>
                </a:solidFill>
                <a:latin typeface="Helvetica Neue"/>
                <a:ea typeface="Helvetica Neue"/>
                <a:cs typeface="Helvetica Neue"/>
              </a:rPr>
              <a:t>oria.one</a:t>
            </a:r>
          </a:p>
        </p:txBody>
      </p:sp>
    </p:spTree>
    <p:extLst>
      <p:ext uri="{BB962C8B-B14F-4D97-AF65-F5344CB8AC3E}">
        <p14:creationId xmlns:p14="http://schemas.microsoft.com/office/powerpoint/2010/main" val="67511136"/>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2026-09-08T22:21:43.3210000Z</dcterms:created>
  <dcterms:modified xsi:type="dcterms:W3CDTF">2026-09-08T22:21:43.3210000Z</dcterms:modified>
</coreProperties>
</file>